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10693400"/>
  <p:notesSz cx="7556500" cy="10693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3108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7/7/2021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7/7/2021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7/7/2021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4299" y="8049311"/>
            <a:ext cx="6431915" cy="2052485"/>
          </a:xfrm>
          <a:prstGeom prst="rect">
            <a:avLst/>
          </a:prstGeom>
          <a:solidFill>
            <a:srgbClr val="F7EC38"/>
          </a:solidFill>
        </p:spPr>
        <p:txBody>
          <a:bodyPr vert="horz" wrap="square" lIns="0" tIns="6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250" dirty="0">
              <a:latin typeface="Times New Roman"/>
              <a:cs typeface="Times New Roman"/>
            </a:endParaRPr>
          </a:p>
          <a:p>
            <a:pPr marL="171450" marR="1760855">
              <a:lnSpc>
                <a:spcPts val="1200"/>
              </a:lnSpc>
              <a:spcBef>
                <a:spcPts val="5"/>
              </a:spcBef>
            </a:pPr>
            <a:r>
              <a:rPr sz="1200" dirty="0">
                <a:solidFill>
                  <a:srgbClr val="221F20"/>
                </a:solidFill>
                <a:latin typeface="Frank-Light"/>
                <a:cs typeface="Frank-Light"/>
              </a:rPr>
              <a:t>В каждом отдельном случае речевая информация будет  соответствовать угрозе или сложившейся экстремальной</a:t>
            </a:r>
            <a:r>
              <a:rPr sz="1200" spc="-100" dirty="0">
                <a:solidFill>
                  <a:srgbClr val="221F20"/>
                </a:solidFill>
                <a:latin typeface="Frank-Light"/>
                <a:cs typeface="Frank-Light"/>
              </a:rPr>
              <a:t> </a:t>
            </a:r>
            <a:r>
              <a:rPr sz="1200" dirty="0">
                <a:solidFill>
                  <a:srgbClr val="221F20"/>
                </a:solidFill>
                <a:latin typeface="Frank-Light"/>
                <a:cs typeface="Frank-Light"/>
              </a:rPr>
              <a:t>ситуации  на территории города (населенного</a:t>
            </a:r>
            <a:r>
              <a:rPr sz="1200" spc="-10" dirty="0">
                <a:solidFill>
                  <a:srgbClr val="221F20"/>
                </a:solidFill>
                <a:latin typeface="Frank-Light"/>
                <a:cs typeface="Frank-Light"/>
              </a:rPr>
              <a:t> </a:t>
            </a:r>
            <a:r>
              <a:rPr sz="1200" dirty="0">
                <a:solidFill>
                  <a:srgbClr val="221F20"/>
                </a:solidFill>
                <a:latin typeface="Frank-Light"/>
                <a:cs typeface="Frank-Light"/>
              </a:rPr>
              <a:t>пункта).</a:t>
            </a:r>
            <a:endParaRPr sz="1200" dirty="0">
              <a:latin typeface="Frank-Light"/>
              <a:cs typeface="Frank-Light"/>
            </a:endParaRPr>
          </a:p>
          <a:p>
            <a:pPr marL="171450" marR="792480">
              <a:lnSpc>
                <a:spcPts val="1200"/>
              </a:lnSpc>
              <a:spcBef>
                <a:spcPts val="695"/>
              </a:spcBef>
            </a:pPr>
            <a:r>
              <a:rPr sz="1200" dirty="0">
                <a:solidFill>
                  <a:srgbClr val="221F20"/>
                </a:solidFill>
                <a:latin typeface="Frank-Light"/>
                <a:cs typeface="Frank-Light"/>
              </a:rPr>
              <a:t>В отдаленные места, где из-за удаленности не слышны звуки сирен и</a:t>
            </a:r>
            <a:r>
              <a:rPr sz="1200" spc="-100" dirty="0">
                <a:solidFill>
                  <a:srgbClr val="221F20"/>
                </a:solidFill>
                <a:latin typeface="Frank-Light"/>
                <a:cs typeface="Frank-Light"/>
              </a:rPr>
              <a:t> </a:t>
            </a:r>
            <a:r>
              <a:rPr sz="1200" dirty="0" err="1">
                <a:solidFill>
                  <a:srgbClr val="221F20"/>
                </a:solidFill>
                <a:latin typeface="Frank-Light"/>
                <a:cs typeface="Frank-Light"/>
              </a:rPr>
              <a:t>отсутствуют</a:t>
            </a:r>
            <a:r>
              <a:rPr sz="1200" dirty="0">
                <a:solidFill>
                  <a:srgbClr val="221F20"/>
                </a:solidFill>
                <a:latin typeface="Frank-Light"/>
                <a:cs typeface="Frank-Light"/>
              </a:rPr>
              <a:t>  </a:t>
            </a:r>
            <a:r>
              <a:rPr lang="ru-RU" sz="1200" dirty="0" smtClean="0">
                <a:solidFill>
                  <a:srgbClr val="221F20"/>
                </a:solidFill>
                <a:latin typeface="Frank-Light"/>
                <a:cs typeface="Frank-Light"/>
              </a:rPr>
              <a:t>источники централизованного оповещения</a:t>
            </a:r>
            <a:r>
              <a:rPr sz="1200" dirty="0" smtClean="0">
                <a:solidFill>
                  <a:srgbClr val="221F20"/>
                </a:solidFill>
                <a:latin typeface="Frank-Light"/>
                <a:cs typeface="Frank-Light"/>
              </a:rPr>
              <a:t>, </a:t>
            </a:r>
            <a:r>
              <a:rPr sz="1200" dirty="0">
                <a:solidFill>
                  <a:srgbClr val="221F20"/>
                </a:solidFill>
                <a:latin typeface="Frank-Light"/>
                <a:cs typeface="Frank-Light"/>
              </a:rPr>
              <a:t>сигнал «ВНИМАНИЕ</a:t>
            </a:r>
            <a:r>
              <a:rPr sz="1200" spc="-35" dirty="0">
                <a:solidFill>
                  <a:srgbClr val="221F20"/>
                </a:solidFill>
                <a:latin typeface="Frank-Light"/>
                <a:cs typeface="Frank-Light"/>
              </a:rPr>
              <a:t> </a:t>
            </a:r>
            <a:r>
              <a:rPr sz="1200" dirty="0">
                <a:solidFill>
                  <a:srgbClr val="221F20"/>
                </a:solidFill>
                <a:latin typeface="Frank-Light"/>
                <a:cs typeface="Frank-Light"/>
              </a:rPr>
              <a:t>ВСЕМ</a:t>
            </a:r>
            <a:r>
              <a:rPr sz="1200" dirty="0" smtClean="0">
                <a:solidFill>
                  <a:srgbClr val="221F20"/>
                </a:solidFill>
                <a:latin typeface="Frank-Light"/>
                <a:cs typeface="Frank-Light"/>
              </a:rPr>
              <a:t>!»</a:t>
            </a:r>
            <a:r>
              <a:rPr lang="ru-RU" sz="1200" dirty="0" smtClean="0">
                <a:solidFill>
                  <a:srgbClr val="221F20"/>
                </a:solidFill>
                <a:latin typeface="Frank-Light"/>
                <a:cs typeface="Frank-Light"/>
              </a:rPr>
              <a:t> </a:t>
            </a:r>
            <a:r>
              <a:rPr sz="1200" dirty="0" smtClean="0">
                <a:solidFill>
                  <a:srgbClr val="221F20"/>
                </a:solidFill>
                <a:latin typeface="Frank-Light"/>
                <a:cs typeface="Frank-Light"/>
              </a:rPr>
              <a:t>и </a:t>
            </a:r>
            <a:r>
              <a:rPr sz="1200" dirty="0">
                <a:solidFill>
                  <a:srgbClr val="221F20"/>
                </a:solidFill>
                <a:latin typeface="Frank-Light"/>
                <a:cs typeface="Frank-Light"/>
              </a:rPr>
              <a:t>речевая информация будет передаваться через специальные</a:t>
            </a:r>
            <a:r>
              <a:rPr sz="1200" spc="-100" dirty="0">
                <a:solidFill>
                  <a:srgbClr val="221F20"/>
                </a:solidFill>
                <a:latin typeface="Frank-Light"/>
                <a:cs typeface="Frank-Light"/>
              </a:rPr>
              <a:t> </a:t>
            </a:r>
            <a:r>
              <a:rPr sz="1200" dirty="0">
                <a:solidFill>
                  <a:srgbClr val="221F20"/>
                </a:solidFill>
                <a:latin typeface="Frank-Light"/>
                <a:cs typeface="Frank-Light"/>
              </a:rPr>
              <a:t>автомобили,  оснащенные громкоговорящей связью, а так же при помощи мобильных  комплексов информирования и оповещения</a:t>
            </a:r>
            <a:r>
              <a:rPr sz="1200" spc="-10" dirty="0">
                <a:solidFill>
                  <a:srgbClr val="221F20"/>
                </a:solidFill>
                <a:latin typeface="Frank-Light"/>
                <a:cs typeface="Frank-Light"/>
              </a:rPr>
              <a:t> </a:t>
            </a:r>
            <a:r>
              <a:rPr sz="1200" dirty="0" err="1">
                <a:solidFill>
                  <a:srgbClr val="221F20"/>
                </a:solidFill>
                <a:latin typeface="Frank-Light"/>
                <a:cs typeface="Frank-Light"/>
              </a:rPr>
              <a:t>населения</a:t>
            </a:r>
            <a:r>
              <a:rPr sz="1200" dirty="0" smtClean="0">
                <a:solidFill>
                  <a:srgbClr val="221F20"/>
                </a:solidFill>
                <a:latin typeface="Frank-Light"/>
                <a:cs typeface="Frank-Light"/>
              </a:rPr>
              <a:t>.</a:t>
            </a:r>
            <a:endParaRPr lang="ru-RU" sz="1200" dirty="0" smtClean="0">
              <a:solidFill>
                <a:srgbClr val="221F20"/>
              </a:solidFill>
              <a:latin typeface="Frank-Light"/>
              <a:cs typeface="Frank-Light"/>
            </a:endParaRPr>
          </a:p>
          <a:p>
            <a:pPr marL="171450" marR="1145540">
              <a:lnSpc>
                <a:spcPts val="1200"/>
              </a:lnSpc>
            </a:pPr>
            <a:endParaRPr sz="1200" dirty="0">
              <a:latin typeface="Frank-Light"/>
              <a:cs typeface="Frank-Light"/>
            </a:endParaRPr>
          </a:p>
          <a:p>
            <a:pPr marL="171450">
              <a:lnSpc>
                <a:spcPct val="100000"/>
              </a:lnSpc>
            </a:pPr>
            <a:r>
              <a:rPr sz="1500" spc="50" dirty="0" smtClean="0">
                <a:solidFill>
                  <a:srgbClr val="221F20"/>
                </a:solidFill>
                <a:latin typeface="Frank-Medium"/>
                <a:cs typeface="Frank-Medium"/>
              </a:rPr>
              <a:t>БУДЬТЕ </a:t>
            </a:r>
            <a:r>
              <a:rPr sz="1500" spc="55" dirty="0">
                <a:solidFill>
                  <a:srgbClr val="221F20"/>
                </a:solidFill>
                <a:latin typeface="Frank-Medium"/>
                <a:cs typeface="Frank-Medium"/>
              </a:rPr>
              <a:t>БДИТЕЛЬНЫ </a:t>
            </a:r>
            <a:r>
              <a:rPr sz="1500" spc="-5" dirty="0">
                <a:solidFill>
                  <a:srgbClr val="221F20"/>
                </a:solidFill>
                <a:latin typeface="Frank-Medium"/>
                <a:cs typeface="Frank-Medium"/>
              </a:rPr>
              <a:t>И </a:t>
            </a:r>
            <a:r>
              <a:rPr sz="1500" spc="40" dirty="0">
                <a:solidFill>
                  <a:srgbClr val="221F20"/>
                </a:solidFill>
                <a:latin typeface="Frank-Medium"/>
                <a:cs typeface="Frank-Medium"/>
              </a:rPr>
              <a:t> </a:t>
            </a:r>
            <a:r>
              <a:rPr sz="1500" spc="65" dirty="0">
                <a:solidFill>
                  <a:srgbClr val="221F20"/>
                </a:solidFill>
                <a:latin typeface="Frank-Medium"/>
                <a:cs typeface="Frank-Medium"/>
              </a:rPr>
              <a:t>ВНИМАТЕЛЬНЫ!</a:t>
            </a:r>
            <a:endParaRPr sz="1500" dirty="0">
              <a:latin typeface="Frank-Medium"/>
              <a:cs typeface="Frank-Medium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60114" y="5103593"/>
            <a:ext cx="6431915" cy="2757707"/>
          </a:xfrm>
          <a:custGeom>
            <a:avLst/>
            <a:gdLst/>
            <a:ahLst/>
            <a:cxnLst/>
            <a:rect l="l" t="t" r="r" b="b"/>
            <a:pathLst>
              <a:path w="6431915" h="2375534">
                <a:moveTo>
                  <a:pt x="6431407" y="0"/>
                </a:moveTo>
                <a:lnTo>
                  <a:pt x="0" y="0"/>
                </a:lnTo>
                <a:lnTo>
                  <a:pt x="0" y="2375319"/>
                </a:lnTo>
                <a:lnTo>
                  <a:pt x="6431407" y="2375319"/>
                </a:lnTo>
                <a:lnTo>
                  <a:pt x="6431407" y="0"/>
                </a:lnTo>
                <a:close/>
              </a:path>
            </a:pathLst>
          </a:custGeom>
          <a:solidFill>
            <a:srgbClr val="D1D2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60114" y="1209991"/>
            <a:ext cx="5944870" cy="139509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ts val="1645"/>
              </a:lnSpc>
              <a:spcBef>
                <a:spcPts val="90"/>
              </a:spcBef>
            </a:pPr>
            <a:r>
              <a:rPr sz="1500" spc="55" dirty="0">
                <a:solidFill>
                  <a:srgbClr val="221F20"/>
                </a:solidFill>
                <a:latin typeface="Frank-Medium"/>
                <a:cs typeface="Frank-Medium"/>
              </a:rPr>
              <a:t>ПАМЯТКА НАСЕЛЕНИЮ </a:t>
            </a:r>
            <a:r>
              <a:rPr sz="1500" spc="30" dirty="0">
                <a:solidFill>
                  <a:srgbClr val="221F20"/>
                </a:solidFill>
                <a:latin typeface="Frank-Medium"/>
                <a:cs typeface="Frank-Medium"/>
              </a:rPr>
              <a:t>ПО</a:t>
            </a:r>
            <a:r>
              <a:rPr sz="1500" spc="35" dirty="0">
                <a:solidFill>
                  <a:srgbClr val="221F20"/>
                </a:solidFill>
                <a:latin typeface="Frank-Medium"/>
                <a:cs typeface="Frank-Medium"/>
              </a:rPr>
              <a:t> </a:t>
            </a:r>
            <a:r>
              <a:rPr sz="1500" spc="65" dirty="0">
                <a:solidFill>
                  <a:srgbClr val="221F20"/>
                </a:solidFill>
                <a:latin typeface="Frank-Medium"/>
                <a:cs typeface="Frank-Medium"/>
              </a:rPr>
              <a:t>ДЕЙСТВИЯМ</a:t>
            </a:r>
            <a:endParaRPr sz="1500" dirty="0">
              <a:latin typeface="Frank-Medium"/>
              <a:cs typeface="Frank-Medium"/>
            </a:endParaRPr>
          </a:p>
          <a:p>
            <a:pPr marL="12700">
              <a:lnSpc>
                <a:spcPts val="1645"/>
              </a:lnSpc>
            </a:pPr>
            <a:r>
              <a:rPr sz="1500" spc="40" dirty="0">
                <a:solidFill>
                  <a:srgbClr val="221F20"/>
                </a:solidFill>
                <a:latin typeface="Frank-Medium"/>
                <a:cs typeface="Frank-Medium"/>
              </a:rPr>
              <a:t>ПРИ </a:t>
            </a:r>
            <a:r>
              <a:rPr sz="1500" spc="55" dirty="0">
                <a:solidFill>
                  <a:srgbClr val="221F20"/>
                </a:solidFill>
                <a:latin typeface="Frank-Medium"/>
                <a:cs typeface="Frank-Medium"/>
              </a:rPr>
              <a:t>ПОЛУЧЕНИИ СИГНАЛА «ВНИМАНИЕ</a:t>
            </a:r>
            <a:r>
              <a:rPr sz="1500" spc="130" dirty="0">
                <a:solidFill>
                  <a:srgbClr val="221F20"/>
                </a:solidFill>
                <a:latin typeface="Frank-Medium"/>
                <a:cs typeface="Frank-Medium"/>
              </a:rPr>
              <a:t> </a:t>
            </a:r>
            <a:r>
              <a:rPr sz="1500" spc="65" dirty="0">
                <a:solidFill>
                  <a:srgbClr val="221F20"/>
                </a:solidFill>
                <a:latin typeface="Frank-Medium"/>
                <a:cs typeface="Frank-Medium"/>
              </a:rPr>
              <a:t>ВСЕМ!»</a:t>
            </a:r>
            <a:endParaRPr sz="1500" dirty="0">
              <a:latin typeface="Frank-Medium"/>
              <a:cs typeface="Frank-Medium"/>
            </a:endParaRPr>
          </a:p>
          <a:p>
            <a:pPr marL="12700">
              <a:lnSpc>
                <a:spcPts val="1320"/>
              </a:lnSpc>
              <a:spcBef>
                <a:spcPts val="1255"/>
              </a:spcBef>
            </a:pPr>
            <a:r>
              <a:rPr sz="1200" dirty="0">
                <a:solidFill>
                  <a:srgbClr val="221F20"/>
                </a:solidFill>
                <a:latin typeface="Frank-Light"/>
                <a:cs typeface="Frank-Light"/>
              </a:rPr>
              <a:t>При угрозе возникновения или в случае возникновения</a:t>
            </a:r>
            <a:r>
              <a:rPr sz="1200" spc="-20" dirty="0">
                <a:solidFill>
                  <a:srgbClr val="221F20"/>
                </a:solidFill>
                <a:latin typeface="Frank-Light"/>
                <a:cs typeface="Frank-Light"/>
              </a:rPr>
              <a:t> </a:t>
            </a:r>
            <a:r>
              <a:rPr sz="1200" dirty="0">
                <a:solidFill>
                  <a:srgbClr val="221F20"/>
                </a:solidFill>
                <a:latin typeface="Frank-Light"/>
                <a:cs typeface="Frank-Light"/>
              </a:rPr>
              <a:t>экстремальной</a:t>
            </a:r>
            <a:endParaRPr sz="1200" dirty="0">
              <a:latin typeface="Frank-Light"/>
              <a:cs typeface="Frank-Light"/>
            </a:endParaRPr>
          </a:p>
          <a:p>
            <a:pPr marL="12700" marR="5715">
              <a:lnSpc>
                <a:spcPts val="1200"/>
              </a:lnSpc>
              <a:spcBef>
                <a:spcPts val="120"/>
              </a:spcBef>
            </a:pPr>
            <a:r>
              <a:rPr sz="1200" dirty="0">
                <a:solidFill>
                  <a:srgbClr val="221F20"/>
                </a:solidFill>
                <a:latin typeface="Frank-Light"/>
                <a:cs typeface="Frank-Light"/>
              </a:rPr>
              <a:t>ситуации, а именно: аварии, катастрофы, стихийного бедствия, воздушной опасности,  угрозы химического, радиоактивного заражения для привлечения</a:t>
            </a:r>
            <a:r>
              <a:rPr sz="1200" spc="-90" dirty="0">
                <a:solidFill>
                  <a:srgbClr val="221F20"/>
                </a:solidFill>
                <a:latin typeface="Frank-Light"/>
                <a:cs typeface="Frank-Light"/>
              </a:rPr>
              <a:t> </a:t>
            </a:r>
            <a:r>
              <a:rPr sz="1200" dirty="0">
                <a:solidFill>
                  <a:srgbClr val="221F20"/>
                </a:solidFill>
                <a:latin typeface="Frank-Light"/>
                <a:cs typeface="Frank-Light"/>
              </a:rPr>
              <a:t>внимания</a:t>
            </a:r>
            <a:r>
              <a:rPr sz="1200" spc="-10" dirty="0">
                <a:solidFill>
                  <a:srgbClr val="221F20"/>
                </a:solidFill>
                <a:latin typeface="Frank-Light"/>
                <a:cs typeface="Frank-Light"/>
              </a:rPr>
              <a:t> </a:t>
            </a:r>
            <a:r>
              <a:rPr sz="1200" dirty="0">
                <a:solidFill>
                  <a:srgbClr val="221F20"/>
                </a:solidFill>
                <a:latin typeface="Frank-Light"/>
                <a:cs typeface="Frank-Light"/>
              </a:rPr>
              <a:t>населения,  во всех городах (населенных пунктах) включаются звуковые сигнальные средства  (сирены, гудки предприятий и транспортных средств и</a:t>
            </a:r>
            <a:r>
              <a:rPr sz="1200" spc="-15" dirty="0">
                <a:solidFill>
                  <a:srgbClr val="221F20"/>
                </a:solidFill>
                <a:latin typeface="Frank-Light"/>
                <a:cs typeface="Frank-Light"/>
              </a:rPr>
              <a:t> </a:t>
            </a:r>
            <a:r>
              <a:rPr sz="1200" dirty="0">
                <a:solidFill>
                  <a:srgbClr val="221F20"/>
                </a:solidFill>
                <a:latin typeface="Frank-Light"/>
                <a:cs typeface="Frank-Light"/>
              </a:rPr>
              <a:t>др.).</a:t>
            </a:r>
            <a:endParaRPr sz="1200" dirty="0">
              <a:latin typeface="Frank-Light"/>
              <a:cs typeface="Frank-Ligh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35855" y="5183182"/>
            <a:ext cx="4771390" cy="2533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0"/>
              </a:spcBef>
            </a:pPr>
            <a:r>
              <a:rPr sz="1500" spc="55" dirty="0">
                <a:solidFill>
                  <a:srgbClr val="221F20"/>
                </a:solidFill>
                <a:latin typeface="Frank-Medium"/>
                <a:cs typeface="Frank-Medium"/>
              </a:rPr>
              <a:t>УСЛЫШАВ ЗВУКОВОЙ </a:t>
            </a:r>
            <a:r>
              <a:rPr sz="1500" spc="50" dirty="0">
                <a:solidFill>
                  <a:srgbClr val="221F20"/>
                </a:solidFill>
                <a:latin typeface="Frank-Medium"/>
                <a:cs typeface="Frank-Medium"/>
              </a:rPr>
              <a:t>СИГНАЛ </a:t>
            </a:r>
            <a:r>
              <a:rPr sz="1500" spc="40" dirty="0">
                <a:solidFill>
                  <a:srgbClr val="221F20"/>
                </a:solidFill>
                <a:latin typeface="Frank-Medium"/>
                <a:cs typeface="Frank-Medium"/>
              </a:rPr>
              <a:t>ВАМ</a:t>
            </a:r>
            <a:r>
              <a:rPr sz="1500" spc="85" dirty="0">
                <a:solidFill>
                  <a:srgbClr val="221F20"/>
                </a:solidFill>
                <a:latin typeface="Frank-Medium"/>
                <a:cs typeface="Frank-Medium"/>
              </a:rPr>
              <a:t> </a:t>
            </a:r>
            <a:r>
              <a:rPr sz="1500" spc="65" dirty="0">
                <a:solidFill>
                  <a:srgbClr val="221F20"/>
                </a:solidFill>
                <a:latin typeface="Frank-Medium"/>
                <a:cs typeface="Frank-Medium"/>
              </a:rPr>
              <a:t>НЕОБХОДИМО:</a:t>
            </a:r>
            <a:endParaRPr sz="1500" dirty="0">
              <a:latin typeface="Frank-Medium"/>
              <a:cs typeface="Frank-Medium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733077" y="5766444"/>
            <a:ext cx="217804" cy="21780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54785" y="6769230"/>
            <a:ext cx="217804" cy="21780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783159" y="6869343"/>
            <a:ext cx="217817" cy="21780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783159" y="5766444"/>
            <a:ext cx="217817" cy="21780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783159" y="6311434"/>
            <a:ext cx="217817" cy="21780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2" name="Группа 21"/>
          <p:cNvGrpSpPr/>
          <p:nvPr/>
        </p:nvGrpSpPr>
        <p:grpSpPr>
          <a:xfrm>
            <a:off x="564299" y="2846762"/>
            <a:ext cx="6431710" cy="2015489"/>
            <a:chOff x="564299" y="2938678"/>
            <a:chExt cx="6431710" cy="2015489"/>
          </a:xfrm>
        </p:grpSpPr>
        <p:grpSp>
          <p:nvGrpSpPr>
            <p:cNvPr id="7" name="object 7"/>
            <p:cNvGrpSpPr/>
            <p:nvPr/>
          </p:nvGrpSpPr>
          <p:grpSpPr>
            <a:xfrm>
              <a:off x="564299" y="2938678"/>
              <a:ext cx="2015489" cy="2015489"/>
              <a:chOff x="564299" y="2938678"/>
              <a:chExt cx="2015489" cy="2015489"/>
            </a:xfrm>
          </p:grpSpPr>
          <p:sp>
            <p:nvSpPr>
              <p:cNvPr id="8" name="object 8"/>
              <p:cNvSpPr/>
              <p:nvPr/>
            </p:nvSpPr>
            <p:spPr>
              <a:xfrm>
                <a:off x="564299" y="2938678"/>
                <a:ext cx="2015489" cy="2015489"/>
              </a:xfrm>
              <a:custGeom>
                <a:avLst/>
                <a:gdLst/>
                <a:ahLst/>
                <a:cxnLst/>
                <a:rect l="l" t="t" r="r" b="b"/>
                <a:pathLst>
                  <a:path w="2015489" h="2015489">
                    <a:moveTo>
                      <a:pt x="2015324" y="0"/>
                    </a:moveTo>
                    <a:lnTo>
                      <a:pt x="0" y="0"/>
                    </a:lnTo>
                    <a:lnTo>
                      <a:pt x="0" y="2015312"/>
                    </a:lnTo>
                    <a:lnTo>
                      <a:pt x="2015324" y="2015312"/>
                    </a:lnTo>
                    <a:lnTo>
                      <a:pt x="2015324" y="0"/>
                    </a:lnTo>
                    <a:close/>
                  </a:path>
                </a:pathLst>
              </a:custGeom>
              <a:solidFill>
                <a:srgbClr val="F7EC3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9" name="object 9"/>
              <p:cNvSpPr/>
              <p:nvPr/>
            </p:nvSpPr>
            <p:spPr>
              <a:xfrm>
                <a:off x="808177" y="3182542"/>
                <a:ext cx="1527810" cy="1527810"/>
              </a:xfrm>
              <a:custGeom>
                <a:avLst/>
                <a:gdLst/>
                <a:ahLst/>
                <a:cxnLst/>
                <a:rect l="l" t="t" r="r" b="b"/>
                <a:pathLst>
                  <a:path w="1527810" h="1527810">
                    <a:moveTo>
                      <a:pt x="1527568" y="763854"/>
                    </a:moveTo>
                    <a:lnTo>
                      <a:pt x="1526066" y="812155"/>
                    </a:lnTo>
                    <a:lnTo>
                      <a:pt x="1521618" y="859658"/>
                    </a:lnTo>
                    <a:lnTo>
                      <a:pt x="1514315" y="906273"/>
                    </a:lnTo>
                    <a:lnTo>
                      <a:pt x="1504245" y="951910"/>
                    </a:lnTo>
                    <a:lnTo>
                      <a:pt x="1491498" y="996480"/>
                    </a:lnTo>
                    <a:lnTo>
                      <a:pt x="1476163" y="1039893"/>
                    </a:lnTo>
                    <a:lnTo>
                      <a:pt x="1458331" y="1082061"/>
                    </a:lnTo>
                    <a:lnTo>
                      <a:pt x="1438089" y="1122893"/>
                    </a:lnTo>
                    <a:lnTo>
                      <a:pt x="1415528" y="1162300"/>
                    </a:lnTo>
                    <a:lnTo>
                      <a:pt x="1390736" y="1200193"/>
                    </a:lnTo>
                    <a:lnTo>
                      <a:pt x="1363804" y="1236483"/>
                    </a:lnTo>
                    <a:lnTo>
                      <a:pt x="1334821" y="1271079"/>
                    </a:lnTo>
                    <a:lnTo>
                      <a:pt x="1303875" y="1303893"/>
                    </a:lnTo>
                    <a:lnTo>
                      <a:pt x="1271057" y="1334834"/>
                    </a:lnTo>
                    <a:lnTo>
                      <a:pt x="1236456" y="1363815"/>
                    </a:lnTo>
                    <a:lnTo>
                      <a:pt x="1200161" y="1390744"/>
                    </a:lnTo>
                    <a:lnTo>
                      <a:pt x="1162261" y="1415533"/>
                    </a:lnTo>
                    <a:lnTo>
                      <a:pt x="1122847" y="1438093"/>
                    </a:lnTo>
                    <a:lnTo>
                      <a:pt x="1082006" y="1458333"/>
                    </a:lnTo>
                    <a:lnTo>
                      <a:pt x="1039830" y="1476165"/>
                    </a:lnTo>
                    <a:lnTo>
                      <a:pt x="996406" y="1491499"/>
                    </a:lnTo>
                    <a:lnTo>
                      <a:pt x="951825" y="1504245"/>
                    </a:lnTo>
                    <a:lnTo>
                      <a:pt x="906176" y="1514315"/>
                    </a:lnTo>
                    <a:lnTo>
                      <a:pt x="859548" y="1521618"/>
                    </a:lnTo>
                    <a:lnTo>
                      <a:pt x="812031" y="1526066"/>
                    </a:lnTo>
                    <a:lnTo>
                      <a:pt x="763714" y="1527568"/>
                    </a:lnTo>
                    <a:lnTo>
                      <a:pt x="715412" y="1526066"/>
                    </a:lnTo>
                    <a:lnTo>
                      <a:pt x="667909" y="1521618"/>
                    </a:lnTo>
                    <a:lnTo>
                      <a:pt x="621295" y="1514315"/>
                    </a:lnTo>
                    <a:lnTo>
                      <a:pt x="575658" y="1504245"/>
                    </a:lnTo>
                    <a:lnTo>
                      <a:pt x="531088" y="1491499"/>
                    </a:lnTo>
                    <a:lnTo>
                      <a:pt x="487674" y="1476165"/>
                    </a:lnTo>
                    <a:lnTo>
                      <a:pt x="445507" y="1458333"/>
                    </a:lnTo>
                    <a:lnTo>
                      <a:pt x="404675" y="1438093"/>
                    </a:lnTo>
                    <a:lnTo>
                      <a:pt x="365267" y="1415533"/>
                    </a:lnTo>
                    <a:lnTo>
                      <a:pt x="327374" y="1390744"/>
                    </a:lnTo>
                    <a:lnTo>
                      <a:pt x="291085" y="1363815"/>
                    </a:lnTo>
                    <a:lnTo>
                      <a:pt x="256489" y="1334834"/>
                    </a:lnTo>
                    <a:lnTo>
                      <a:pt x="223675" y="1303893"/>
                    </a:lnTo>
                    <a:lnTo>
                      <a:pt x="192733" y="1271079"/>
                    </a:lnTo>
                    <a:lnTo>
                      <a:pt x="163753" y="1236483"/>
                    </a:lnTo>
                    <a:lnTo>
                      <a:pt x="136824" y="1200193"/>
                    </a:lnTo>
                    <a:lnTo>
                      <a:pt x="112034" y="1162300"/>
                    </a:lnTo>
                    <a:lnTo>
                      <a:pt x="89475" y="1122893"/>
                    </a:lnTo>
                    <a:lnTo>
                      <a:pt x="69234" y="1082061"/>
                    </a:lnTo>
                    <a:lnTo>
                      <a:pt x="51403" y="1039893"/>
                    </a:lnTo>
                    <a:lnTo>
                      <a:pt x="36069" y="996480"/>
                    </a:lnTo>
                    <a:lnTo>
                      <a:pt x="23322" y="951910"/>
                    </a:lnTo>
                    <a:lnTo>
                      <a:pt x="13253" y="906273"/>
                    </a:lnTo>
                    <a:lnTo>
                      <a:pt x="5949" y="859658"/>
                    </a:lnTo>
                    <a:lnTo>
                      <a:pt x="1502" y="812155"/>
                    </a:lnTo>
                    <a:lnTo>
                      <a:pt x="0" y="763854"/>
                    </a:lnTo>
                    <a:lnTo>
                      <a:pt x="1502" y="715553"/>
                    </a:lnTo>
                    <a:lnTo>
                      <a:pt x="5949" y="668049"/>
                    </a:lnTo>
                    <a:lnTo>
                      <a:pt x="13253" y="621433"/>
                    </a:lnTo>
                    <a:lnTo>
                      <a:pt x="23322" y="575793"/>
                    </a:lnTo>
                    <a:lnTo>
                      <a:pt x="36069" y="531219"/>
                    </a:lnTo>
                    <a:lnTo>
                      <a:pt x="51403" y="487800"/>
                    </a:lnTo>
                    <a:lnTo>
                      <a:pt x="69234" y="445627"/>
                    </a:lnTo>
                    <a:lnTo>
                      <a:pt x="89475" y="404789"/>
                    </a:lnTo>
                    <a:lnTo>
                      <a:pt x="112034" y="365374"/>
                    </a:lnTo>
                    <a:lnTo>
                      <a:pt x="136824" y="327474"/>
                    </a:lnTo>
                    <a:lnTo>
                      <a:pt x="163753" y="291176"/>
                    </a:lnTo>
                    <a:lnTo>
                      <a:pt x="192733" y="256572"/>
                    </a:lnTo>
                    <a:lnTo>
                      <a:pt x="223675" y="223750"/>
                    </a:lnTo>
                    <a:lnTo>
                      <a:pt x="256489" y="192800"/>
                    </a:lnTo>
                    <a:lnTo>
                      <a:pt x="291085" y="163811"/>
                    </a:lnTo>
                    <a:lnTo>
                      <a:pt x="327374" y="136873"/>
                    </a:lnTo>
                    <a:lnTo>
                      <a:pt x="365267" y="112076"/>
                    </a:lnTo>
                    <a:lnTo>
                      <a:pt x="404675" y="89509"/>
                    </a:lnTo>
                    <a:lnTo>
                      <a:pt x="445507" y="69261"/>
                    </a:lnTo>
                    <a:lnTo>
                      <a:pt x="487674" y="51423"/>
                    </a:lnTo>
                    <a:lnTo>
                      <a:pt x="531088" y="36083"/>
                    </a:lnTo>
                    <a:lnTo>
                      <a:pt x="575658" y="23332"/>
                    </a:lnTo>
                    <a:lnTo>
                      <a:pt x="621295" y="13258"/>
                    </a:lnTo>
                    <a:lnTo>
                      <a:pt x="667909" y="5952"/>
                    </a:lnTo>
                    <a:lnTo>
                      <a:pt x="715412" y="1503"/>
                    </a:lnTo>
                    <a:lnTo>
                      <a:pt x="763714" y="0"/>
                    </a:lnTo>
                    <a:lnTo>
                      <a:pt x="812031" y="1503"/>
                    </a:lnTo>
                    <a:lnTo>
                      <a:pt x="859548" y="5952"/>
                    </a:lnTo>
                    <a:lnTo>
                      <a:pt x="906176" y="13258"/>
                    </a:lnTo>
                    <a:lnTo>
                      <a:pt x="951825" y="23332"/>
                    </a:lnTo>
                    <a:lnTo>
                      <a:pt x="996406" y="36083"/>
                    </a:lnTo>
                    <a:lnTo>
                      <a:pt x="1039830" y="51423"/>
                    </a:lnTo>
                    <a:lnTo>
                      <a:pt x="1082006" y="69261"/>
                    </a:lnTo>
                    <a:lnTo>
                      <a:pt x="1122847" y="89509"/>
                    </a:lnTo>
                    <a:lnTo>
                      <a:pt x="1162261" y="112076"/>
                    </a:lnTo>
                    <a:lnTo>
                      <a:pt x="1200161" y="136873"/>
                    </a:lnTo>
                    <a:lnTo>
                      <a:pt x="1236456" y="163811"/>
                    </a:lnTo>
                    <a:lnTo>
                      <a:pt x="1271057" y="192800"/>
                    </a:lnTo>
                    <a:lnTo>
                      <a:pt x="1303875" y="223750"/>
                    </a:lnTo>
                    <a:lnTo>
                      <a:pt x="1334821" y="256572"/>
                    </a:lnTo>
                    <a:lnTo>
                      <a:pt x="1363804" y="291176"/>
                    </a:lnTo>
                    <a:lnTo>
                      <a:pt x="1390736" y="327474"/>
                    </a:lnTo>
                    <a:lnTo>
                      <a:pt x="1415528" y="365374"/>
                    </a:lnTo>
                    <a:lnTo>
                      <a:pt x="1438089" y="404789"/>
                    </a:lnTo>
                    <a:lnTo>
                      <a:pt x="1458331" y="445627"/>
                    </a:lnTo>
                    <a:lnTo>
                      <a:pt x="1476163" y="487800"/>
                    </a:lnTo>
                    <a:lnTo>
                      <a:pt x="1491498" y="531219"/>
                    </a:lnTo>
                    <a:lnTo>
                      <a:pt x="1504245" y="575793"/>
                    </a:lnTo>
                    <a:lnTo>
                      <a:pt x="1514315" y="621433"/>
                    </a:lnTo>
                    <a:lnTo>
                      <a:pt x="1521618" y="668049"/>
                    </a:lnTo>
                    <a:lnTo>
                      <a:pt x="1526066" y="715553"/>
                    </a:lnTo>
                    <a:lnTo>
                      <a:pt x="1527568" y="763854"/>
                    </a:lnTo>
                    <a:close/>
                  </a:path>
                </a:pathLst>
              </a:custGeom>
              <a:ln w="25400">
                <a:solidFill>
                  <a:srgbClr val="221E1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0" name="object 10"/>
              <p:cNvSpPr/>
              <p:nvPr/>
            </p:nvSpPr>
            <p:spPr>
              <a:xfrm>
                <a:off x="1457449" y="3439948"/>
                <a:ext cx="229235" cy="1012825"/>
              </a:xfrm>
              <a:custGeom>
                <a:avLst/>
                <a:gdLst/>
                <a:ahLst/>
                <a:cxnLst/>
                <a:rect l="l" t="t" r="r" b="b"/>
                <a:pathLst>
                  <a:path w="229235" h="1012825">
                    <a:moveTo>
                      <a:pt x="191109" y="834428"/>
                    </a:moveTo>
                    <a:lnTo>
                      <a:pt x="32804" y="834428"/>
                    </a:lnTo>
                    <a:lnTo>
                      <a:pt x="20500" y="836527"/>
                    </a:lnTo>
                    <a:lnTo>
                      <a:pt x="11920" y="842073"/>
                    </a:lnTo>
                    <a:lnTo>
                      <a:pt x="6895" y="849933"/>
                    </a:lnTo>
                    <a:lnTo>
                      <a:pt x="5257" y="858977"/>
                    </a:lnTo>
                    <a:lnTo>
                      <a:pt x="5257" y="988225"/>
                    </a:lnTo>
                    <a:lnTo>
                      <a:pt x="7381" y="998407"/>
                    </a:lnTo>
                    <a:lnTo>
                      <a:pt x="13215" y="1006136"/>
                    </a:lnTo>
                    <a:lnTo>
                      <a:pt x="21958" y="1011044"/>
                    </a:lnTo>
                    <a:lnTo>
                      <a:pt x="32804" y="1012761"/>
                    </a:lnTo>
                    <a:lnTo>
                      <a:pt x="191109" y="1012761"/>
                    </a:lnTo>
                    <a:lnTo>
                      <a:pt x="202910" y="1011044"/>
                    </a:lnTo>
                    <a:lnTo>
                      <a:pt x="212142" y="1006136"/>
                    </a:lnTo>
                    <a:lnTo>
                      <a:pt x="218157" y="998407"/>
                    </a:lnTo>
                    <a:lnTo>
                      <a:pt x="220306" y="988225"/>
                    </a:lnTo>
                    <a:lnTo>
                      <a:pt x="220306" y="858977"/>
                    </a:lnTo>
                    <a:lnTo>
                      <a:pt x="218157" y="848787"/>
                    </a:lnTo>
                    <a:lnTo>
                      <a:pt x="212142" y="841054"/>
                    </a:lnTo>
                    <a:lnTo>
                      <a:pt x="202910" y="836145"/>
                    </a:lnTo>
                    <a:lnTo>
                      <a:pt x="191109" y="834428"/>
                    </a:lnTo>
                    <a:close/>
                  </a:path>
                  <a:path w="229235" h="1012825">
                    <a:moveTo>
                      <a:pt x="206616" y="0"/>
                    </a:moveTo>
                    <a:lnTo>
                      <a:pt x="22415" y="0"/>
                    </a:lnTo>
                    <a:lnTo>
                      <a:pt x="13137" y="1205"/>
                    </a:lnTo>
                    <a:lnTo>
                      <a:pt x="6073" y="4570"/>
                    </a:lnTo>
                    <a:lnTo>
                      <a:pt x="1577" y="9713"/>
                    </a:lnTo>
                    <a:lnTo>
                      <a:pt x="0" y="16256"/>
                    </a:lnTo>
                    <a:lnTo>
                      <a:pt x="32804" y="698246"/>
                    </a:lnTo>
                    <a:lnTo>
                      <a:pt x="34359" y="705231"/>
                    </a:lnTo>
                    <a:lnTo>
                      <a:pt x="38820" y="709890"/>
                    </a:lnTo>
                    <a:lnTo>
                      <a:pt x="45877" y="712488"/>
                    </a:lnTo>
                    <a:lnTo>
                      <a:pt x="55219" y="713295"/>
                    </a:lnTo>
                    <a:lnTo>
                      <a:pt x="168694" y="713295"/>
                    </a:lnTo>
                    <a:lnTo>
                      <a:pt x="229031" y="16256"/>
                    </a:lnTo>
                    <a:lnTo>
                      <a:pt x="227708" y="9713"/>
                    </a:lnTo>
                    <a:lnTo>
                      <a:pt x="223634" y="4570"/>
                    </a:lnTo>
                    <a:lnTo>
                      <a:pt x="216655" y="1205"/>
                    </a:lnTo>
                    <a:lnTo>
                      <a:pt x="206616" y="0"/>
                    </a:lnTo>
                    <a:close/>
                  </a:path>
                </a:pathLst>
              </a:custGeom>
              <a:solidFill>
                <a:srgbClr val="010202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11" name="object 11"/>
            <p:cNvSpPr/>
            <p:nvPr/>
          </p:nvSpPr>
          <p:spPr>
            <a:xfrm>
              <a:off x="2939630" y="2938678"/>
              <a:ext cx="4056379" cy="2015489"/>
            </a:xfrm>
            <a:custGeom>
              <a:avLst/>
              <a:gdLst/>
              <a:ahLst/>
              <a:cxnLst/>
              <a:rect l="l" t="t" r="r" b="b"/>
              <a:pathLst>
                <a:path w="4056379" h="2015489">
                  <a:moveTo>
                    <a:pt x="4056075" y="0"/>
                  </a:moveTo>
                  <a:lnTo>
                    <a:pt x="0" y="0"/>
                  </a:lnTo>
                  <a:lnTo>
                    <a:pt x="0" y="2015312"/>
                  </a:lnTo>
                  <a:lnTo>
                    <a:pt x="4056075" y="2015312"/>
                  </a:lnTo>
                  <a:lnTo>
                    <a:pt x="4056075" y="0"/>
                  </a:lnTo>
                  <a:close/>
                </a:path>
              </a:pathLst>
            </a:custGeom>
            <a:solidFill>
              <a:srgbClr val="EA1F2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 txBox="1"/>
            <p:nvPr/>
          </p:nvSpPr>
          <p:spPr>
            <a:xfrm>
              <a:off x="3060978" y="3396512"/>
              <a:ext cx="3495675" cy="1557655"/>
            </a:xfrm>
            <a:prstGeom prst="rect">
              <a:avLst/>
            </a:prstGeom>
          </p:spPr>
          <p:txBody>
            <a:bodyPr vert="horz" wrap="square" lIns="0" tIns="226695" rIns="0" bIns="0" rtlCol="0">
              <a:spAutoFit/>
            </a:bodyPr>
            <a:lstStyle/>
            <a:p>
              <a:pPr marR="5080">
                <a:lnSpc>
                  <a:spcPct val="75800"/>
                </a:lnSpc>
                <a:spcBef>
                  <a:spcPts val="1785"/>
                </a:spcBef>
              </a:pPr>
              <a:r>
                <a:rPr sz="5700" spc="15" dirty="0">
                  <a:solidFill>
                    <a:srgbClr val="FFFFFF"/>
                  </a:solidFill>
                  <a:latin typeface="Frank-Medium"/>
                  <a:cs typeface="Frank-Medium"/>
                </a:rPr>
                <a:t>Внимание  всем</a:t>
              </a:r>
              <a:endParaRPr sz="5700" dirty="0">
                <a:latin typeface="Frank-Medium"/>
                <a:cs typeface="Frank-Medium"/>
              </a:endParaRPr>
            </a:p>
          </p:txBody>
        </p:sp>
        <p:sp>
          <p:nvSpPr>
            <p:cNvPr id="19" name="object 19"/>
            <p:cNvSpPr txBox="1"/>
            <p:nvPr/>
          </p:nvSpPr>
          <p:spPr>
            <a:xfrm>
              <a:off x="3119622" y="3061575"/>
              <a:ext cx="2692400" cy="253365"/>
            </a:xfrm>
            <a:prstGeom prst="rect">
              <a:avLst/>
            </a:prstGeom>
          </p:spPr>
          <p:txBody>
            <a:bodyPr vert="horz" wrap="square" lIns="0" tIns="11430" rIns="0" bIns="0" rtlCol="0">
              <a:spAutoFit/>
            </a:bodyPr>
            <a:lstStyle/>
            <a:p>
              <a:pPr>
                <a:lnSpc>
                  <a:spcPct val="100000"/>
                </a:lnSpc>
                <a:spcBef>
                  <a:spcPts val="90"/>
                </a:spcBef>
              </a:pPr>
              <a:r>
                <a:rPr sz="1500" spc="50" dirty="0">
                  <a:solidFill>
                    <a:srgbClr val="FFFFFF"/>
                  </a:solidFill>
                  <a:latin typeface="Frank-Medium"/>
                  <a:cs typeface="Frank-Medium"/>
                </a:rPr>
                <a:t>ЕДИНЫЙ СИГНАЛ</a:t>
              </a:r>
              <a:r>
                <a:rPr sz="1500" spc="195" dirty="0">
                  <a:solidFill>
                    <a:srgbClr val="FFFFFF"/>
                  </a:solidFill>
                  <a:latin typeface="Frank-Medium"/>
                  <a:cs typeface="Frank-Medium"/>
                </a:rPr>
                <a:t> </a:t>
              </a:r>
              <a:r>
                <a:rPr sz="1500" spc="65" dirty="0">
                  <a:solidFill>
                    <a:srgbClr val="FFFFFF"/>
                  </a:solidFill>
                  <a:latin typeface="Frank-Medium"/>
                  <a:cs typeface="Frank-Medium"/>
                </a:rPr>
                <a:t>ОЗНАЧАЕТ</a:t>
              </a:r>
              <a:endParaRPr sz="1500" dirty="0">
                <a:latin typeface="Frank-Medium"/>
                <a:cs typeface="Frank-Medium"/>
              </a:endParaRPr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3864799" y="5759980"/>
            <a:ext cx="2549788" cy="2082621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254000" marR="744855" indent="-254635">
              <a:lnSpc>
                <a:spcPts val="1200"/>
              </a:lnSpc>
              <a:spcBef>
                <a:spcPts val="340"/>
              </a:spcBef>
              <a:buClr>
                <a:srgbClr val="FFFFFF"/>
              </a:buClr>
              <a:buAutoNum type="arabicPlain" startAt="3"/>
              <a:tabLst>
                <a:tab pos="257175" algn="l"/>
                <a:tab pos="257810" algn="l"/>
              </a:tabLst>
            </a:pPr>
            <a:r>
              <a:rPr sz="1200" dirty="0">
                <a:solidFill>
                  <a:srgbClr val="221F20"/>
                </a:solidFill>
                <a:latin typeface="Frank-Light"/>
                <a:cs typeface="Frank-Light"/>
              </a:rPr>
              <a:t>внимательно</a:t>
            </a:r>
            <a:r>
              <a:rPr sz="1200" spc="-95" dirty="0">
                <a:solidFill>
                  <a:srgbClr val="221F20"/>
                </a:solidFill>
                <a:latin typeface="Frank-Light"/>
                <a:cs typeface="Frank-Light"/>
              </a:rPr>
              <a:t> </a:t>
            </a:r>
            <a:r>
              <a:rPr sz="1200" dirty="0">
                <a:solidFill>
                  <a:srgbClr val="221F20"/>
                </a:solidFill>
                <a:latin typeface="Frank-Light"/>
                <a:cs typeface="Frank-Light"/>
              </a:rPr>
              <a:t>прослушать  речевую</a:t>
            </a:r>
            <a:r>
              <a:rPr sz="1200" spc="-15" dirty="0">
                <a:solidFill>
                  <a:srgbClr val="221F20"/>
                </a:solidFill>
                <a:latin typeface="Frank-Light"/>
                <a:cs typeface="Frank-Light"/>
              </a:rPr>
              <a:t> </a:t>
            </a:r>
            <a:r>
              <a:rPr sz="1200" dirty="0">
                <a:solidFill>
                  <a:srgbClr val="221F20"/>
                </a:solidFill>
                <a:latin typeface="Frank-Light"/>
                <a:cs typeface="Frank-Light"/>
              </a:rPr>
              <a:t>информацию</a:t>
            </a:r>
            <a:endParaRPr sz="1200" dirty="0">
              <a:latin typeface="Frank-Light"/>
              <a:cs typeface="Frank-Light"/>
            </a:endParaRPr>
          </a:p>
          <a:p>
            <a:pPr marL="257175" indent="-257810">
              <a:lnSpc>
                <a:spcPts val="1320"/>
              </a:lnSpc>
              <a:spcBef>
                <a:spcPts val="459"/>
              </a:spcBef>
              <a:buClr>
                <a:srgbClr val="FFFFFF"/>
              </a:buClr>
              <a:buAutoNum type="arabicPlain" startAt="3"/>
              <a:tabLst>
                <a:tab pos="257175" algn="l"/>
                <a:tab pos="257810" algn="l"/>
              </a:tabLst>
            </a:pPr>
            <a:r>
              <a:rPr sz="1200" dirty="0">
                <a:solidFill>
                  <a:srgbClr val="221F20"/>
                </a:solidFill>
                <a:latin typeface="Frank-Light"/>
                <a:cs typeface="Frank-Light"/>
              </a:rPr>
              <a:t>действовать в</a:t>
            </a:r>
            <a:r>
              <a:rPr sz="1200" spc="-10" dirty="0">
                <a:solidFill>
                  <a:srgbClr val="221F20"/>
                </a:solidFill>
                <a:latin typeface="Frank-Light"/>
                <a:cs typeface="Frank-Light"/>
              </a:rPr>
              <a:t> </a:t>
            </a:r>
            <a:r>
              <a:rPr sz="1200" dirty="0">
                <a:solidFill>
                  <a:srgbClr val="221F20"/>
                </a:solidFill>
                <a:latin typeface="Frank-Light"/>
                <a:cs typeface="Frank-Light"/>
              </a:rPr>
              <a:t>соответствии</a:t>
            </a:r>
            <a:endParaRPr sz="1200" dirty="0">
              <a:latin typeface="Frank-Light"/>
              <a:cs typeface="Frank-Light"/>
            </a:endParaRPr>
          </a:p>
          <a:p>
            <a:pPr marL="254000">
              <a:lnSpc>
                <a:spcPts val="1320"/>
              </a:lnSpc>
            </a:pPr>
            <a:r>
              <a:rPr sz="1200" dirty="0">
                <a:solidFill>
                  <a:srgbClr val="221F20"/>
                </a:solidFill>
                <a:latin typeface="Frank-Light"/>
                <a:cs typeface="Frank-Light"/>
              </a:rPr>
              <a:t>с полученными</a:t>
            </a:r>
            <a:r>
              <a:rPr sz="1200" spc="-25" dirty="0">
                <a:solidFill>
                  <a:srgbClr val="221F20"/>
                </a:solidFill>
                <a:latin typeface="Frank-Light"/>
                <a:cs typeface="Frank-Light"/>
              </a:rPr>
              <a:t> </a:t>
            </a:r>
            <a:r>
              <a:rPr sz="1200" dirty="0">
                <a:solidFill>
                  <a:srgbClr val="221F20"/>
                </a:solidFill>
                <a:latin typeface="Frank-Light"/>
                <a:cs typeface="Frank-Light"/>
              </a:rPr>
              <a:t>рекомендациями</a:t>
            </a:r>
            <a:endParaRPr sz="1200" dirty="0">
              <a:latin typeface="Frank-Light"/>
              <a:cs typeface="Frank-Light"/>
            </a:endParaRPr>
          </a:p>
          <a:p>
            <a:pPr marL="254000" marR="5080" indent="-254635">
              <a:lnSpc>
                <a:spcPts val="1200"/>
              </a:lnSpc>
              <a:spcBef>
                <a:spcPts val="700"/>
              </a:spcBef>
              <a:buClr>
                <a:srgbClr val="FFFFFF"/>
              </a:buClr>
              <a:buAutoNum type="arabicPlain" startAt="5"/>
              <a:tabLst>
                <a:tab pos="257175" algn="l"/>
                <a:tab pos="257810" algn="l"/>
              </a:tabLst>
            </a:pPr>
            <a:r>
              <a:rPr sz="1200" dirty="0">
                <a:solidFill>
                  <a:srgbClr val="221F20"/>
                </a:solidFill>
                <a:latin typeface="Frank-Light"/>
                <a:cs typeface="Frank-Light"/>
              </a:rPr>
              <a:t>в течение всего периода  ликвидации чрезвычайной  ситуации (по</a:t>
            </a:r>
            <a:r>
              <a:rPr sz="1200" spc="-70" dirty="0">
                <a:solidFill>
                  <a:srgbClr val="221F20"/>
                </a:solidFill>
                <a:latin typeface="Frank-Light"/>
                <a:cs typeface="Frank-Light"/>
              </a:rPr>
              <a:t> </a:t>
            </a:r>
            <a:r>
              <a:rPr sz="1200" dirty="0">
                <a:solidFill>
                  <a:srgbClr val="221F20"/>
                </a:solidFill>
                <a:latin typeface="Frank-Light"/>
                <a:cs typeface="Frank-Light"/>
              </a:rPr>
              <a:t>возможности)</a:t>
            </a:r>
            <a:r>
              <a:rPr sz="1200" spc="-30" dirty="0">
                <a:solidFill>
                  <a:srgbClr val="221F20"/>
                </a:solidFill>
                <a:latin typeface="Frank-Light"/>
                <a:cs typeface="Frank-Light"/>
              </a:rPr>
              <a:t> </a:t>
            </a:r>
            <a:r>
              <a:rPr sz="1200" dirty="0">
                <a:solidFill>
                  <a:srgbClr val="221F20"/>
                </a:solidFill>
                <a:latin typeface="Frank-Light"/>
                <a:cs typeface="Frank-Light"/>
              </a:rPr>
              <a:t>держать  постоянно включенными источники  получения</a:t>
            </a:r>
            <a:r>
              <a:rPr sz="1200" spc="-5" dirty="0">
                <a:solidFill>
                  <a:srgbClr val="221F20"/>
                </a:solidFill>
                <a:latin typeface="Frank-Light"/>
                <a:cs typeface="Frank-Light"/>
              </a:rPr>
              <a:t> </a:t>
            </a:r>
            <a:r>
              <a:rPr sz="1200" dirty="0">
                <a:solidFill>
                  <a:srgbClr val="221F20"/>
                </a:solidFill>
                <a:latin typeface="Frank-Light"/>
                <a:cs typeface="Frank-Light"/>
              </a:rPr>
              <a:t>информации</a:t>
            </a:r>
            <a:endParaRPr sz="1200" dirty="0">
              <a:latin typeface="Frank-Light"/>
              <a:cs typeface="Frank-Light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02463" y="5759980"/>
            <a:ext cx="2730085" cy="1518364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254000" marR="103505" indent="-254635">
              <a:lnSpc>
                <a:spcPts val="1200"/>
              </a:lnSpc>
              <a:spcBef>
                <a:spcPts val="340"/>
              </a:spcBef>
              <a:buClr>
                <a:srgbClr val="FFFFFF"/>
              </a:buClr>
              <a:buAutoNum type="arabicPlain"/>
              <a:tabLst>
                <a:tab pos="257175" algn="l"/>
                <a:tab pos="257810" algn="l"/>
              </a:tabLst>
            </a:pPr>
            <a:r>
              <a:rPr sz="1200" dirty="0" err="1" smtClean="0">
                <a:solidFill>
                  <a:srgbClr val="221F20"/>
                </a:solidFill>
                <a:latin typeface="Frank-Light"/>
                <a:cs typeface="Frank-Light"/>
              </a:rPr>
              <a:t>немедленно</a:t>
            </a:r>
            <a:r>
              <a:rPr lang="ru-RU" sz="1200" dirty="0" smtClean="0">
                <a:solidFill>
                  <a:srgbClr val="221F20"/>
                </a:solidFill>
                <a:latin typeface="Frank-Light"/>
                <a:cs typeface="Frank-Light"/>
              </a:rPr>
              <a:t> </a:t>
            </a:r>
            <a:r>
              <a:rPr sz="1200" dirty="0" err="1" smtClean="0">
                <a:solidFill>
                  <a:srgbClr val="221F20"/>
                </a:solidFill>
                <a:latin typeface="Frank-Light"/>
                <a:cs typeface="Frank-Light"/>
              </a:rPr>
              <a:t>включить</a:t>
            </a:r>
            <a:r>
              <a:rPr sz="1200" dirty="0" smtClean="0">
                <a:solidFill>
                  <a:srgbClr val="221F20"/>
                </a:solidFill>
                <a:latin typeface="Frank-Light"/>
                <a:cs typeface="Frank-Light"/>
              </a:rPr>
              <a:t> </a:t>
            </a:r>
            <a:r>
              <a:rPr sz="1200" dirty="0" err="1" smtClean="0">
                <a:solidFill>
                  <a:srgbClr val="221F20"/>
                </a:solidFill>
                <a:latin typeface="Frank-Light"/>
                <a:cs typeface="Frank-Light"/>
              </a:rPr>
              <a:t>радио</a:t>
            </a:r>
            <a:r>
              <a:rPr lang="ru-RU" sz="1200" dirty="0" smtClean="0">
                <a:solidFill>
                  <a:srgbClr val="221F20"/>
                </a:solidFill>
                <a:latin typeface="Frank-Light"/>
                <a:cs typeface="Frank-Light"/>
              </a:rPr>
              <a:t>           </a:t>
            </a:r>
            <a:r>
              <a:rPr sz="1200" dirty="0" err="1" smtClean="0">
                <a:solidFill>
                  <a:srgbClr val="221F20"/>
                </a:solidFill>
                <a:latin typeface="Frank-Light"/>
                <a:cs typeface="Frank-Light"/>
              </a:rPr>
              <a:t>или</a:t>
            </a:r>
            <a:r>
              <a:rPr sz="1200" dirty="0" smtClean="0">
                <a:solidFill>
                  <a:srgbClr val="221F20"/>
                </a:solidFill>
                <a:latin typeface="Frank-Light"/>
                <a:cs typeface="Frank-Light"/>
              </a:rPr>
              <a:t> </a:t>
            </a:r>
            <a:r>
              <a:rPr sz="1200" dirty="0" err="1">
                <a:solidFill>
                  <a:srgbClr val="221F20"/>
                </a:solidFill>
                <a:latin typeface="Frank-Light"/>
                <a:cs typeface="Frank-Light"/>
              </a:rPr>
              <a:t>телевизионные</a:t>
            </a:r>
            <a:r>
              <a:rPr sz="1200" spc="-100" dirty="0">
                <a:solidFill>
                  <a:srgbClr val="221F20"/>
                </a:solidFill>
                <a:latin typeface="Frank-Light"/>
                <a:cs typeface="Frank-Light"/>
              </a:rPr>
              <a:t> </a:t>
            </a:r>
            <a:r>
              <a:rPr sz="1200" dirty="0" err="1" smtClean="0">
                <a:solidFill>
                  <a:srgbClr val="221F20"/>
                </a:solidFill>
                <a:latin typeface="Frank-Light"/>
                <a:cs typeface="Frank-Light"/>
              </a:rPr>
              <a:t>приемники</a:t>
            </a:r>
            <a:r>
              <a:rPr lang="ru-RU" sz="1200" dirty="0" smtClean="0">
                <a:solidFill>
                  <a:srgbClr val="221F20"/>
                </a:solidFill>
                <a:latin typeface="Frank-Light"/>
                <a:cs typeface="Frank-Light"/>
              </a:rPr>
              <a:t>, </a:t>
            </a:r>
            <a:r>
              <a:rPr sz="1200" dirty="0" err="1" smtClean="0">
                <a:solidFill>
                  <a:srgbClr val="221F20"/>
                </a:solidFill>
                <a:latin typeface="Frank-Light"/>
                <a:cs typeface="Frank-Light"/>
              </a:rPr>
              <a:t>для</a:t>
            </a:r>
            <a:r>
              <a:rPr sz="1200" dirty="0" smtClean="0">
                <a:solidFill>
                  <a:srgbClr val="221F20"/>
                </a:solidFill>
                <a:latin typeface="Frank-Light"/>
                <a:cs typeface="Frank-Light"/>
              </a:rPr>
              <a:t> </a:t>
            </a:r>
            <a:r>
              <a:rPr sz="1200" dirty="0">
                <a:solidFill>
                  <a:srgbClr val="221F20"/>
                </a:solidFill>
                <a:latin typeface="Frank-Light"/>
                <a:cs typeface="Frank-Light"/>
              </a:rPr>
              <a:t>прослушивания  </a:t>
            </a:r>
            <a:r>
              <a:rPr sz="1200" dirty="0" err="1">
                <a:solidFill>
                  <a:srgbClr val="221F20"/>
                </a:solidFill>
                <a:latin typeface="Frank-Light"/>
                <a:cs typeface="Frank-Light"/>
              </a:rPr>
              <a:t>экстренного</a:t>
            </a:r>
            <a:r>
              <a:rPr sz="1200" spc="-10" dirty="0">
                <a:solidFill>
                  <a:srgbClr val="221F20"/>
                </a:solidFill>
                <a:latin typeface="Frank-Light"/>
                <a:cs typeface="Frank-Light"/>
              </a:rPr>
              <a:t> </a:t>
            </a:r>
            <a:r>
              <a:rPr sz="1200" dirty="0" err="1" smtClean="0">
                <a:solidFill>
                  <a:srgbClr val="221F20"/>
                </a:solidFill>
                <a:latin typeface="Frank-Light"/>
                <a:cs typeface="Frank-Light"/>
              </a:rPr>
              <a:t>сообщения</a:t>
            </a:r>
            <a:endParaRPr lang="ru-RU" sz="1200" dirty="0" smtClean="0">
              <a:solidFill>
                <a:srgbClr val="221F20"/>
              </a:solidFill>
              <a:latin typeface="Frank-Light"/>
              <a:cs typeface="Frank-Light"/>
            </a:endParaRPr>
          </a:p>
          <a:p>
            <a:pPr marL="254000" marR="5080" indent="-254635">
              <a:lnSpc>
                <a:spcPts val="1200"/>
              </a:lnSpc>
              <a:spcBef>
                <a:spcPts val="700"/>
              </a:spcBef>
              <a:buClr>
                <a:srgbClr val="FFFFFF"/>
              </a:buClr>
              <a:buAutoNum type="arabicPlain"/>
              <a:tabLst>
                <a:tab pos="257175" algn="l"/>
                <a:tab pos="257810" algn="l"/>
              </a:tabLst>
            </a:pPr>
            <a:r>
              <a:rPr sz="1200" dirty="0" err="1" smtClean="0">
                <a:solidFill>
                  <a:srgbClr val="221F20"/>
                </a:solidFill>
                <a:latin typeface="Frank-Light"/>
                <a:cs typeface="Frank-Light"/>
              </a:rPr>
              <a:t>дождаться</a:t>
            </a:r>
            <a:r>
              <a:rPr sz="1200" dirty="0" smtClean="0">
                <a:solidFill>
                  <a:srgbClr val="221F20"/>
                </a:solidFill>
                <a:latin typeface="Frank-Light"/>
                <a:cs typeface="Frank-Light"/>
              </a:rPr>
              <a:t> </a:t>
            </a:r>
            <a:r>
              <a:rPr sz="1200" dirty="0">
                <a:solidFill>
                  <a:srgbClr val="221F20"/>
                </a:solidFill>
                <a:latin typeface="Frank-Light"/>
                <a:cs typeface="Frank-Light"/>
              </a:rPr>
              <a:t>поступления речевой  информации о сложившейся  обстановке и </a:t>
            </a:r>
            <a:r>
              <a:rPr sz="1200" dirty="0" err="1">
                <a:solidFill>
                  <a:srgbClr val="221F20"/>
                </a:solidFill>
                <a:latin typeface="Frank-Light"/>
                <a:cs typeface="Frank-Light"/>
              </a:rPr>
              <a:t>порядке</a:t>
            </a:r>
            <a:r>
              <a:rPr sz="1200" dirty="0">
                <a:solidFill>
                  <a:srgbClr val="221F20"/>
                </a:solidFill>
                <a:latin typeface="Frank-Light"/>
                <a:cs typeface="Frank-Light"/>
              </a:rPr>
              <a:t> </a:t>
            </a:r>
            <a:r>
              <a:rPr sz="1200" dirty="0" err="1" smtClean="0">
                <a:solidFill>
                  <a:srgbClr val="221F20"/>
                </a:solidFill>
                <a:latin typeface="Frank-Light"/>
                <a:cs typeface="Frank-Light"/>
              </a:rPr>
              <a:t>действия</a:t>
            </a:r>
            <a:r>
              <a:rPr sz="1200" dirty="0" smtClean="0">
                <a:solidFill>
                  <a:srgbClr val="221F20"/>
                </a:solidFill>
                <a:latin typeface="Frank-Light"/>
                <a:cs typeface="Frank-Light"/>
              </a:rPr>
              <a:t>,  </a:t>
            </a:r>
            <a:r>
              <a:rPr sz="1200" dirty="0" err="1" smtClean="0">
                <a:solidFill>
                  <a:srgbClr val="221F20"/>
                </a:solidFill>
                <a:latin typeface="Frank-Light"/>
                <a:cs typeface="Frank-Light"/>
              </a:rPr>
              <a:t>которая</a:t>
            </a:r>
            <a:r>
              <a:rPr sz="1200" dirty="0" smtClean="0">
                <a:solidFill>
                  <a:srgbClr val="221F20"/>
                </a:solidFill>
                <a:latin typeface="Frank-Light"/>
                <a:cs typeface="Frank-Light"/>
              </a:rPr>
              <a:t> </a:t>
            </a:r>
            <a:r>
              <a:rPr sz="1200" dirty="0" err="1" smtClean="0">
                <a:solidFill>
                  <a:srgbClr val="221F20"/>
                </a:solidFill>
                <a:latin typeface="Frank-Light"/>
                <a:cs typeface="Frank-Light"/>
              </a:rPr>
              <a:t>прозвучит</a:t>
            </a:r>
            <a:r>
              <a:rPr sz="1200" dirty="0" smtClean="0">
                <a:solidFill>
                  <a:srgbClr val="221F20"/>
                </a:solidFill>
                <a:latin typeface="Frank-Light"/>
                <a:cs typeface="Frank-Light"/>
              </a:rPr>
              <a:t> </a:t>
            </a:r>
            <a:r>
              <a:rPr sz="1200" dirty="0" err="1" smtClean="0">
                <a:solidFill>
                  <a:srgbClr val="221F20"/>
                </a:solidFill>
                <a:latin typeface="Frank-Light"/>
                <a:cs typeface="Frank-Light"/>
              </a:rPr>
              <a:t>по</a:t>
            </a:r>
            <a:r>
              <a:rPr sz="1200" spc="-100" dirty="0" smtClean="0">
                <a:solidFill>
                  <a:srgbClr val="221F20"/>
                </a:solidFill>
                <a:latin typeface="Frank-Light"/>
                <a:cs typeface="Frank-Light"/>
              </a:rPr>
              <a:t> </a:t>
            </a:r>
            <a:r>
              <a:rPr sz="1200" dirty="0" err="1" smtClean="0">
                <a:solidFill>
                  <a:srgbClr val="221F20"/>
                </a:solidFill>
                <a:latin typeface="Frank-Light"/>
                <a:cs typeface="Frank-Light"/>
              </a:rPr>
              <a:t>окончанию</a:t>
            </a:r>
            <a:r>
              <a:rPr sz="1200" dirty="0" smtClean="0">
                <a:solidFill>
                  <a:srgbClr val="221F20"/>
                </a:solidFill>
                <a:latin typeface="Frank-Light"/>
                <a:cs typeface="Frank-Light"/>
              </a:rPr>
              <a:t>  </a:t>
            </a:r>
            <a:r>
              <a:rPr sz="1200" dirty="0" err="1" smtClean="0">
                <a:solidFill>
                  <a:srgbClr val="221F20"/>
                </a:solidFill>
                <a:latin typeface="Frank-Light"/>
                <a:cs typeface="Frank-Light"/>
              </a:rPr>
              <a:t>звукового</a:t>
            </a:r>
            <a:r>
              <a:rPr sz="1200" spc="-5" dirty="0" smtClean="0">
                <a:solidFill>
                  <a:srgbClr val="221F20"/>
                </a:solidFill>
                <a:latin typeface="Frank-Light"/>
                <a:cs typeface="Frank-Light"/>
              </a:rPr>
              <a:t> </a:t>
            </a:r>
            <a:r>
              <a:rPr sz="1200" dirty="0" err="1" smtClean="0">
                <a:solidFill>
                  <a:srgbClr val="221F20"/>
                </a:solidFill>
                <a:latin typeface="Frank-Light"/>
                <a:cs typeface="Frank-Light"/>
              </a:rPr>
              <a:t>сигнала</a:t>
            </a:r>
            <a:endParaRPr sz="1200" dirty="0">
              <a:latin typeface="Frank-Light"/>
              <a:cs typeface="Frank-Ligh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986" y="241300"/>
            <a:ext cx="2066925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</TotalTime>
  <Words>204</Words>
  <Application>Microsoft Office PowerPoint</Application>
  <PresentationFormat>Произвольный</PresentationFormat>
  <Paragraphs>18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Calibri</vt:lpstr>
      <vt:lpstr>Frank-Light</vt:lpstr>
      <vt:lpstr>Frank-Medium</vt:lpstr>
      <vt:lpstr>Times New Roman</vt:lpstr>
      <vt:lpstr>Office Theme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112_warning_a4</dc:title>
  <dc:creator>ГОиЧС</dc:creator>
  <cp:lastModifiedBy>ГОиЧС</cp:lastModifiedBy>
  <cp:revision>9</cp:revision>
  <dcterms:created xsi:type="dcterms:W3CDTF">2021-06-22T09:36:51Z</dcterms:created>
  <dcterms:modified xsi:type="dcterms:W3CDTF">2021-07-07T06:18:12Z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2021-06-22T00:00:00Z</vt:filetime>
  </property>
  <property fmtid="{D5CDD505-2E9C-101B-9397-08002B2CF9AE}" pid="3" name="Creator">
    <vt:lpwstr>Adobe Illustrator CC 23.0 (Macintosh)</vt:lpwstr>
  </property>
  <property fmtid="{D5CDD505-2E9C-101B-9397-08002B2CF9AE}" pid="4" name="LastSaved">
    <vt:filetime>2021-06-22T00:00:00Z</vt:filetime>
  </property>
</Properties>
</file>